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93" r:id="rId3"/>
    <p:sldId id="494" r:id="rId4"/>
    <p:sldId id="495" r:id="rId5"/>
    <p:sldId id="496" r:id="rId6"/>
    <p:sldId id="497" r:id="rId7"/>
    <p:sldId id="498" r:id="rId8"/>
    <p:sldId id="499" r:id="rId9"/>
    <p:sldId id="500" r:id="rId10"/>
    <p:sldId id="502" r:id="rId11"/>
    <p:sldId id="501" r:id="rId12"/>
    <p:sldId id="503" r:id="rId13"/>
    <p:sldId id="504" r:id="rId14"/>
    <p:sldId id="505" r:id="rId15"/>
    <p:sldId id="507" r:id="rId16"/>
    <p:sldId id="506" r:id="rId17"/>
    <p:sldId id="508" r:id="rId18"/>
    <p:sldId id="509" r:id="rId19"/>
    <p:sldId id="510" r:id="rId20"/>
    <p:sldId id="512" r:id="rId21"/>
    <p:sldId id="513" r:id="rId22"/>
    <p:sldId id="514" r:id="rId23"/>
    <p:sldId id="515" r:id="rId24"/>
    <p:sldId id="516" r:id="rId25"/>
    <p:sldId id="517" r:id="rId26"/>
    <p:sldId id="518" r:id="rId27"/>
    <p:sldId id="519" r:id="rId28"/>
    <p:sldId id="520" r:id="rId29"/>
    <p:sldId id="521" r:id="rId30"/>
    <p:sldId id="522" r:id="rId31"/>
    <p:sldId id="523" r:id="rId32"/>
    <p:sldId id="527" r:id="rId33"/>
    <p:sldId id="528" r:id="rId34"/>
    <p:sldId id="529" r:id="rId35"/>
    <p:sldId id="524" r:id="rId36"/>
    <p:sldId id="525" r:id="rId37"/>
    <p:sldId id="526" r:id="rId38"/>
    <p:sldId id="530" r:id="rId39"/>
    <p:sldId id="531" r:id="rId40"/>
    <p:sldId id="492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A0094BF-67FD-4C6E-92F9-C13C5C45731A}">
          <p14:sldIdLst>
            <p14:sldId id="256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2"/>
            <p14:sldId id="501"/>
            <p14:sldId id="503"/>
            <p14:sldId id="504"/>
            <p14:sldId id="505"/>
            <p14:sldId id="507"/>
            <p14:sldId id="506"/>
            <p14:sldId id="508"/>
            <p14:sldId id="509"/>
            <p14:sldId id="510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7"/>
            <p14:sldId id="528"/>
            <p14:sldId id="529"/>
            <p14:sldId id="524"/>
            <p14:sldId id="525"/>
            <p14:sldId id="526"/>
            <p14:sldId id="530"/>
            <p14:sldId id="531"/>
            <p14:sldId id="492"/>
          </p14:sldIdLst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3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za w" initials="zw" lastIdx="1" clrIdx="1">
    <p:extLst>
      <p:ext uri="{19B8F6BF-5375-455C-9EA6-DF929625EA0E}">
        <p15:presenceInfo xmlns:p15="http://schemas.microsoft.com/office/powerpoint/2012/main" userId="c47e8970071d43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2" autoAdjust="0"/>
    <p:restoredTop sz="90387" autoAdjust="0"/>
  </p:normalViewPr>
  <p:slideViewPr>
    <p:cSldViewPr snapToGrid="0" showGuides="1">
      <p:cViewPr varScale="1">
        <p:scale>
          <a:sx n="78" d="100"/>
          <a:sy n="78" d="100"/>
        </p:scale>
        <p:origin x="1027" y="77"/>
      </p:cViewPr>
      <p:guideLst>
        <p:guide pos="3840"/>
        <p:guide orient="horz" pos="23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1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2D91E-9E89-48CB-909B-6959DE03F84A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796B6-941D-4073-8BFE-660543B7C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7D95A-76DD-4717-88AD-FA87B08B2B02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64299-D30A-4971-98E0-AAD6E1BB55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51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62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84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260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2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66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55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69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64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4299-D30A-4971-98E0-AAD6E1BB55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70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2D1B-3C99-4F02-B21F-D11951C516F0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48F7-57C9-450D-920A-D6F698A29669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C0DB-8CD9-4E6D-88D3-235CD2208437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8566-3F9A-4225-A65E-29AE96644C30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98BF-24B8-41AD-9411-3C10851A787E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AC75-B87E-4017-A33B-2BB4484B35BE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94EE-B657-4C58-814F-D4280A949B2D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EA985-BA23-4D18-903F-6059EBA279D2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9260-2FB3-4FCC-84E3-6F33FE574860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3D9E-163B-4CE1-B271-9CEB5406DBE0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CD2A-C507-4BD9-BACF-BC562F111503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83AC6-4386-4F08-BE38-3E76F62D0E19}" type="datetime1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ACD0C-F808-4F4E-91E2-AA5361AA92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1572875" y="6419850"/>
            <a:ext cx="228600" cy="362645"/>
          </a:xfrm>
        </p:spPr>
        <p:txBody>
          <a:bodyPr/>
          <a:lstStyle/>
          <a:p>
            <a:fld id="{301ACD0C-F808-4F4E-91E2-AA5361AA9242}" type="slidenum">
              <a:rPr lang="zh-CN" alt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5329" y="2860023"/>
            <a:ext cx="10526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IQA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小组进度汇报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00682" y="5596648"/>
            <a:ext cx="300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2022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03201" y="180750"/>
            <a:ext cx="6045308" cy="620628"/>
            <a:chOff x="203201" y="180750"/>
            <a:chExt cx="6045308" cy="62062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5" b="27810"/>
            <a:stretch>
              <a:fillRect/>
            </a:stretch>
          </p:blipFill>
          <p:spPr>
            <a:xfrm>
              <a:off x="203201" y="267853"/>
              <a:ext cx="1953256" cy="533525"/>
            </a:xfrm>
            <a:prstGeom prst="rect">
              <a:avLst/>
            </a:prstGeom>
          </p:spPr>
        </p:pic>
        <p:cxnSp>
          <p:nvCxnSpPr>
            <p:cNvPr id="15" name="直接连接符 14"/>
            <p:cNvCxnSpPr/>
            <p:nvPr/>
          </p:nvCxnSpPr>
          <p:spPr>
            <a:xfrm>
              <a:off x="2174352" y="180750"/>
              <a:ext cx="0" cy="6206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174352" y="215494"/>
              <a:ext cx="4074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endParaRPr lang="zh-CN" altLang="en-US" sz="1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251996" y="4067216"/>
            <a:ext cx="299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汇报人：吴俊成 王子安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1275">
        <p:fade/>
      </p:transition>
    </mc:Choice>
    <mc:Fallback xmlns="">
      <p:transition advTm="1127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SSIM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45060"/>
            <a:ext cx="5257800" cy="4693852"/>
          </a:xfrm>
        </p:spPr>
        <p:txBody>
          <a:bodyPr/>
          <a:lstStyle/>
          <a:p>
            <a:r>
              <a:rPr lang="zh-CN" altLang="en-US" dirty="0"/>
              <a:t>实验结果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MOS</a:t>
            </a:r>
            <a:r>
              <a:rPr lang="zh-CN" altLang="en-US" dirty="0"/>
              <a:t>与各个</a:t>
            </a:r>
            <a:r>
              <a:rPr lang="en-US" altLang="zh-CN" dirty="0"/>
              <a:t>IQA</a:t>
            </a:r>
            <a:r>
              <a:rPr lang="zh-CN" altLang="en-US" dirty="0"/>
              <a:t>算法客观评分的散点图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7056C6-31C2-45F3-B503-98F54ACB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45060"/>
            <a:ext cx="5257799" cy="44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9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SSIM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45060"/>
            <a:ext cx="5257800" cy="4693852"/>
          </a:xfrm>
        </p:spPr>
        <p:txBody>
          <a:bodyPr/>
          <a:lstStyle/>
          <a:p>
            <a:r>
              <a:rPr lang="zh-CN" altLang="en-US" dirty="0"/>
              <a:t>实验结果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CC</a:t>
            </a:r>
            <a:r>
              <a:rPr lang="zh-CN" altLang="en-US" dirty="0"/>
              <a:t>、</a:t>
            </a:r>
            <a:r>
              <a:rPr lang="en-US" altLang="zh-CN" dirty="0"/>
              <a:t>MAE</a:t>
            </a:r>
            <a:r>
              <a:rPr lang="zh-CN" altLang="en-US" dirty="0"/>
              <a:t>、</a:t>
            </a:r>
            <a:r>
              <a:rPr lang="en-US" altLang="zh-CN" dirty="0"/>
              <a:t>RMS</a:t>
            </a:r>
            <a:r>
              <a:rPr lang="zh-CN" altLang="en-US" dirty="0"/>
              <a:t>、</a:t>
            </a:r>
            <a:r>
              <a:rPr lang="en-US" altLang="zh-CN" dirty="0"/>
              <a:t>OR</a:t>
            </a:r>
            <a:r>
              <a:rPr lang="zh-CN" altLang="en-US" dirty="0"/>
              <a:t>等指标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482B26-BCF0-4587-A145-B9E51EB06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1665"/>
            <a:ext cx="9786163" cy="20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SSIM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5060"/>
            <a:ext cx="10612271" cy="4511290"/>
          </a:xfrm>
        </p:spPr>
        <p:txBody>
          <a:bodyPr/>
          <a:lstStyle/>
          <a:p>
            <a:r>
              <a:rPr lang="zh-CN" altLang="en-US" dirty="0"/>
              <a:t>启发</a:t>
            </a:r>
            <a:endParaRPr lang="en-US" altLang="zh-CN" dirty="0"/>
          </a:p>
          <a:p>
            <a:pPr lvl="1"/>
            <a:r>
              <a:rPr lang="zh-CN" altLang="en-US" dirty="0"/>
              <a:t>设计</a:t>
            </a:r>
            <a:r>
              <a:rPr lang="en-US" altLang="zh-CN" dirty="0"/>
              <a:t>IQA</a:t>
            </a:r>
            <a:r>
              <a:rPr lang="zh-CN" altLang="en-US" dirty="0"/>
              <a:t>算法需要多结合</a:t>
            </a:r>
            <a:r>
              <a:rPr lang="en-US" altLang="zh-CN" dirty="0"/>
              <a:t>HVS</a:t>
            </a:r>
            <a:r>
              <a:rPr lang="zh-CN" altLang="en-US" dirty="0"/>
              <a:t>领域，对于不同的结构信息人类可能具有不同的感知强度，在算法设计的过程中需要予以考虑</a:t>
            </a:r>
            <a:endParaRPr lang="en-US" altLang="zh-CN" dirty="0"/>
          </a:p>
          <a:p>
            <a:pPr lvl="1"/>
            <a:r>
              <a:rPr lang="zh-CN" altLang="en-US" dirty="0"/>
              <a:t>此类结构化信息的方法不仅可以应用在</a:t>
            </a:r>
            <a:r>
              <a:rPr lang="en-US" altLang="zh-CN" dirty="0"/>
              <a:t>IQA</a:t>
            </a:r>
            <a:r>
              <a:rPr lang="zh-CN" altLang="en-US" dirty="0"/>
              <a:t>领域，其余可能具有结构化信息的信号（例如声音）也可以考虑采用这样的思想设计类似的评估算法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43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E4DC0-B14D-48A9-AFCF-52D2B249D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pPr lvl="1"/>
            <a:r>
              <a:rPr lang="en-US" altLang="zh-CN" dirty="0"/>
              <a:t>FR-IQA</a:t>
            </a:r>
          </a:p>
          <a:p>
            <a:pPr lvl="1"/>
            <a:r>
              <a:rPr lang="en-US" altLang="zh-CN" dirty="0"/>
              <a:t>Transformer</a:t>
            </a:r>
            <a:r>
              <a:rPr lang="zh-CN" altLang="en-US" dirty="0"/>
              <a:t>：一种基于</a:t>
            </a:r>
            <a:r>
              <a:rPr lang="en-US" altLang="zh-CN" dirty="0"/>
              <a:t>self-attention</a:t>
            </a:r>
            <a:r>
              <a:rPr lang="zh-CN" altLang="en-US" dirty="0"/>
              <a:t>的算法</a:t>
            </a:r>
            <a:endParaRPr lang="en-US" altLang="zh-CN" dirty="0"/>
          </a:p>
          <a:p>
            <a:pPr lvl="1"/>
            <a:r>
              <a:rPr lang="en-US" altLang="zh-CN" dirty="0"/>
              <a:t>Vision Transformer</a:t>
            </a:r>
            <a:r>
              <a:rPr lang="zh-CN" altLang="en-US" dirty="0"/>
              <a:t>：采用</a:t>
            </a:r>
            <a:r>
              <a:rPr lang="en-US" altLang="zh-CN" dirty="0"/>
              <a:t>CNN</a:t>
            </a:r>
            <a:r>
              <a:rPr lang="zh-CN" altLang="en-US" dirty="0"/>
              <a:t>提取的特征图像输入</a:t>
            </a:r>
            <a:r>
              <a:rPr lang="en-US" altLang="zh-CN" dirty="0"/>
              <a:t>Transformer</a:t>
            </a:r>
          </a:p>
          <a:p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传统</a:t>
            </a:r>
            <a:r>
              <a:rPr lang="en-US" altLang="zh-CN" dirty="0"/>
              <a:t>IQA</a:t>
            </a:r>
            <a:r>
              <a:rPr lang="zh-CN" altLang="en-US" dirty="0"/>
              <a:t>算法（</a:t>
            </a:r>
            <a:r>
              <a:rPr lang="en-US" altLang="zh-CN" dirty="0"/>
              <a:t>PSNR</a:t>
            </a:r>
            <a:r>
              <a:rPr lang="zh-CN" altLang="en-US" dirty="0"/>
              <a:t>、</a:t>
            </a:r>
            <a:r>
              <a:rPr lang="en-US" altLang="zh-CN" dirty="0"/>
              <a:t>SSIM</a:t>
            </a:r>
            <a:r>
              <a:rPr lang="zh-CN" altLang="en-US" dirty="0"/>
              <a:t>）难以预测由</a:t>
            </a:r>
            <a:r>
              <a:rPr lang="en-US" altLang="zh-CN" dirty="0"/>
              <a:t>GAN</a:t>
            </a:r>
            <a:r>
              <a:rPr lang="zh-CN" altLang="en-US" dirty="0"/>
              <a:t>生成的图片质量</a:t>
            </a:r>
            <a:endParaRPr lang="en-US" altLang="zh-CN" dirty="0"/>
          </a:p>
          <a:p>
            <a:pPr lvl="1"/>
            <a:r>
              <a:rPr lang="zh-CN" altLang="en-US" dirty="0"/>
              <a:t>感知层面的质量（</a:t>
            </a:r>
            <a:r>
              <a:rPr lang="en-US" altLang="zh-CN" dirty="0"/>
              <a:t>Perceptual quality</a:t>
            </a:r>
            <a:r>
              <a:rPr lang="zh-CN" altLang="en-US" dirty="0"/>
              <a:t>）使用传统算法难以评估。</a:t>
            </a:r>
            <a:endParaRPr lang="en-US" altLang="zh-CN" dirty="0"/>
          </a:p>
          <a:p>
            <a:r>
              <a:rPr lang="zh-CN" altLang="en-US" dirty="0"/>
              <a:t>贡献</a:t>
            </a:r>
            <a:endParaRPr lang="en-US" altLang="zh-CN" dirty="0"/>
          </a:p>
          <a:p>
            <a:pPr lvl="1"/>
            <a:r>
              <a:rPr lang="zh-CN" altLang="en-US" dirty="0"/>
              <a:t>设计了基于</a:t>
            </a:r>
            <a:r>
              <a:rPr lang="en-US" altLang="zh-CN" dirty="0"/>
              <a:t>Transformer</a:t>
            </a:r>
            <a:r>
              <a:rPr lang="zh-CN" altLang="en-US" dirty="0"/>
              <a:t>的</a:t>
            </a:r>
            <a:r>
              <a:rPr lang="en-US" altLang="zh-CN" dirty="0"/>
              <a:t>IQA</a:t>
            </a:r>
            <a:r>
              <a:rPr lang="zh-CN" altLang="en-US" dirty="0"/>
              <a:t>算法，并进行了特殊的</a:t>
            </a:r>
            <a:r>
              <a:rPr lang="en-US" altLang="zh-CN" dirty="0"/>
              <a:t>embedding</a:t>
            </a:r>
            <a:r>
              <a:rPr lang="zh-CN" altLang="en-US" dirty="0"/>
              <a:t>处理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1B1E6E-B28A-4FEF-AC39-B3D9F320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3697" y="6395729"/>
            <a:ext cx="9526137" cy="194291"/>
          </a:xfrm>
        </p:spPr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Cheon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S. -J. Yoon, B. Kang and J. Lee, "Perceptual Image Quality Assessment with Transformers,"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2021 IEEE/CVF Conference on Computer Vision and Pattern Recognition Workshops (CVPRW)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2021, pp. 433-442,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10.1109/CVPRW53098.2021.00054.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20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E4DC0-B14D-48A9-AFCF-52D2B24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zh-CN" dirty="0"/>
              <a:t>Frame work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A8E6C1-C2EF-41A0-9F7D-8B6733F5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8304"/>
            <a:ext cx="7772400" cy="44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34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EE4DC0-B14D-48A9-AFCF-52D2B249D6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Proposed method</a:t>
                </a:r>
              </a:p>
              <a:p>
                <a:pPr lvl="1"/>
                <a:r>
                  <a:rPr lang="en-US" altLang="zh-CN" dirty="0"/>
                  <a:t>CNN</a:t>
                </a:r>
                <a:r>
                  <a:rPr lang="zh-CN" altLang="en-US" dirty="0"/>
                  <a:t>特征提取网络：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Extract Feature Map with same shape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=6∗320</m:t>
                    </m:r>
                  </m:oMath>
                </a14:m>
                <a:r>
                  <a:rPr lang="en-US" altLang="zh-CN" dirty="0"/>
                  <a:t>	</a:t>
                </a:r>
              </a:p>
              <a:p>
                <a:pPr lvl="2"/>
                <a:r>
                  <a:rPr lang="en-US" altLang="zh-CN" dirty="0"/>
                  <a:t>Use both reference image and distort SIGNAL,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also use the difference signal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Embedding</a:t>
                </a:r>
                <a:r>
                  <a:rPr lang="zh-CN" altLang="en-US" dirty="0"/>
                  <a:t>：	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对于输入给</a:t>
                </a:r>
                <a:r>
                  <a:rPr lang="en-US" altLang="zh-CN" dirty="0"/>
                  <a:t>Transformer Encoder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Decoder</a:t>
                </a:r>
                <a:r>
                  <a:rPr lang="zh-CN" altLang="en-US" dirty="0"/>
                  <a:t>的信号，使用了不同的特征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方法，额外进行了</a:t>
                </a:r>
                <a:r>
                  <a:rPr lang="en-US" altLang="zh-CN" dirty="0"/>
                  <a:t>quality embedding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trainable position embedding</a:t>
                </a:r>
              </a:p>
              <a:p>
                <a:pPr lvl="1"/>
                <a:r>
                  <a:rPr lang="en-US" altLang="zh-CN" dirty="0"/>
                  <a:t>Classic Transformer Architecture</a:t>
                </a:r>
                <a:r>
                  <a:rPr lang="zh-CN" altLang="en-US" dirty="0"/>
                  <a:t>	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EE4DC0-B14D-48A9-AFCF-52D2B249D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633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E4DC0-B14D-48A9-AFCF-52D2B24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3629297" cy="4351338"/>
          </a:xfrm>
        </p:spPr>
        <p:txBody>
          <a:bodyPr/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定性结果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attention map</a:t>
            </a:r>
            <a:r>
              <a:rPr lang="zh-CN" altLang="en-US" dirty="0"/>
              <a:t>可视化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BB4A58-0F35-4A71-B3A2-F49D4797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050" y="750476"/>
            <a:ext cx="3629297" cy="53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63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E4DC0-B14D-48A9-AFCF-52D2B24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056223" cy="4351338"/>
          </a:xfrm>
        </p:spPr>
        <p:txBody>
          <a:bodyPr/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定性结果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使用</a:t>
            </a:r>
            <a:r>
              <a:rPr lang="en-US" altLang="zh-CN" dirty="0"/>
              <a:t>PIPAL</a:t>
            </a:r>
            <a:r>
              <a:rPr lang="zh-CN" altLang="en-US" dirty="0"/>
              <a:t>数据集上的一组</a:t>
            </a:r>
            <a:r>
              <a:rPr lang="en-US" altLang="zh-CN" dirty="0"/>
              <a:t>reference image</a:t>
            </a:r>
            <a:r>
              <a:rPr lang="zh-CN" altLang="en-US" dirty="0"/>
              <a:t>和系列</a:t>
            </a:r>
            <a:r>
              <a:rPr lang="en-US" altLang="zh-CN" dirty="0"/>
              <a:t>distort image</a:t>
            </a:r>
            <a:r>
              <a:rPr lang="zh-CN" altLang="en-US" dirty="0"/>
              <a:t>，将</a:t>
            </a:r>
            <a:r>
              <a:rPr lang="en-US" altLang="zh-CN" dirty="0"/>
              <a:t>distort image</a:t>
            </a:r>
            <a:r>
              <a:rPr lang="zh-CN" altLang="en-US" dirty="0"/>
              <a:t>按照</a:t>
            </a:r>
            <a:r>
              <a:rPr lang="en-US" altLang="zh-CN" dirty="0"/>
              <a:t>MOS</a:t>
            </a:r>
            <a:r>
              <a:rPr lang="zh-CN" altLang="en-US" dirty="0"/>
              <a:t>评分递减排列，使用多种算法估计评分并比较效果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07E4DC-C5C8-4192-8219-2A086279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77" y="3732723"/>
            <a:ext cx="8878539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E4DC0-B14D-48A9-AFCF-52D2B24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056223" cy="4351338"/>
          </a:xfrm>
        </p:spPr>
        <p:txBody>
          <a:bodyPr/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不同数据集上的</a:t>
            </a:r>
            <a:r>
              <a:rPr lang="en-US" altLang="zh-CN" dirty="0"/>
              <a:t>MOS-IQA</a:t>
            </a:r>
            <a:r>
              <a:rPr lang="zh-CN" altLang="en-US" dirty="0"/>
              <a:t>散点图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CA26A6-F85B-4D7D-8A70-A58F5DB1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11" y="1838499"/>
            <a:ext cx="539190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1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E4DC0-B14D-48A9-AFCF-52D2B24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056223" cy="4351338"/>
          </a:xfrm>
        </p:spPr>
        <p:txBody>
          <a:bodyPr/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LIVE</a:t>
            </a:r>
            <a:r>
              <a:rPr lang="zh-CN" altLang="en-US" dirty="0"/>
              <a:t>、</a:t>
            </a:r>
            <a:r>
              <a:rPr lang="en-US" altLang="zh-CN" dirty="0"/>
              <a:t>CSIQ</a:t>
            </a:r>
            <a:r>
              <a:rPr lang="zh-CN" altLang="en-US" dirty="0"/>
              <a:t>、</a:t>
            </a:r>
            <a:r>
              <a:rPr lang="en-US" altLang="zh-CN" dirty="0"/>
              <a:t>TID2013</a:t>
            </a:r>
            <a:r>
              <a:rPr lang="zh-CN" altLang="en-US" dirty="0"/>
              <a:t>、</a:t>
            </a:r>
            <a:r>
              <a:rPr lang="en-US" altLang="zh-CN" dirty="0"/>
              <a:t>PIPAL</a:t>
            </a:r>
            <a:r>
              <a:rPr lang="zh-CN" altLang="en-US" dirty="0"/>
              <a:t>数据集上测试</a:t>
            </a:r>
            <a:r>
              <a:rPr lang="en-US" altLang="zh-CN" dirty="0"/>
              <a:t>SRCC</a:t>
            </a:r>
            <a:r>
              <a:rPr lang="zh-CN" altLang="en-US" dirty="0"/>
              <a:t>、</a:t>
            </a:r>
            <a:r>
              <a:rPr lang="en-US" altLang="zh-CN" dirty="0"/>
              <a:t>KRCC</a:t>
            </a:r>
            <a:r>
              <a:rPr lang="zh-CN" altLang="en-US" dirty="0"/>
              <a:t>指标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9BE5BD-4C6B-45C5-AF07-BED02BD76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77" y="3076979"/>
            <a:ext cx="8507666" cy="34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Paper reading</a:t>
            </a:r>
          </a:p>
          <a:p>
            <a:pPr lvl="1"/>
            <a:r>
              <a:rPr lang="en-US" altLang="zh-CN" dirty="0"/>
              <a:t>SSIM</a:t>
            </a:r>
          </a:p>
          <a:p>
            <a:pPr lvl="1"/>
            <a:r>
              <a:rPr lang="en-US" altLang="zh-CN" dirty="0"/>
              <a:t>IQT</a:t>
            </a:r>
          </a:p>
          <a:p>
            <a:pPr lvl="1"/>
            <a:r>
              <a:rPr lang="en-US" altLang="zh-CN" dirty="0"/>
              <a:t>DISTS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08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E4DC0-B14D-48A9-AFCF-52D2B24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056223" cy="4351338"/>
          </a:xfrm>
        </p:spPr>
        <p:txBody>
          <a:bodyPr/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PIPAL</a:t>
            </a:r>
            <a:r>
              <a:rPr lang="zh-CN" altLang="en-US" dirty="0"/>
              <a:t>数据集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37BF12-C93E-4006-B6B6-E9713465B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938" y="894806"/>
            <a:ext cx="4217324" cy="54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6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EE4DC0-B14D-48A9-AFCF-52D2B249D6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056223" cy="4351338"/>
              </a:xfrm>
            </p:spPr>
            <p:txBody>
              <a:bodyPr/>
              <a:lstStyle/>
              <a:p>
                <a:r>
                  <a:rPr lang="zh-CN" altLang="en-US" dirty="0"/>
                  <a:t>实验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消融实验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测试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dist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diff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分别</m:t>
                    </m:r>
                  </m:oMath>
                </a14:m>
                <a:r>
                  <a:rPr lang="zh-CN" altLang="en-US" dirty="0"/>
                  <a:t>输入系统对结果的影响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EE4DC0-B14D-48A9-AFCF-52D2B249D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056223" cy="4351338"/>
              </a:xfrm>
              <a:blipFill>
                <a:blip r:embed="rId2"/>
                <a:stretch>
                  <a:fillRect l="-1092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0042B9-E541-4641-A025-CB6F42CA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79" y="3429000"/>
            <a:ext cx="9887944" cy="2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6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E4DC0-B14D-48A9-AFCF-52D2B24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056223" cy="4351338"/>
          </a:xfrm>
        </p:spPr>
        <p:txBody>
          <a:bodyPr/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消融实验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测试了输入图片视觉层面的信号（</a:t>
            </a:r>
            <a:r>
              <a:rPr lang="en-US" altLang="zh-CN" dirty="0"/>
              <a:t>RGB</a:t>
            </a:r>
            <a:r>
              <a:rPr lang="zh-CN" altLang="en-US" dirty="0"/>
              <a:t>值）和特征层面的信号（</a:t>
            </a:r>
            <a:r>
              <a:rPr lang="en-US" altLang="zh-CN" dirty="0"/>
              <a:t>texture map</a:t>
            </a:r>
            <a:r>
              <a:rPr lang="zh-CN" altLang="en-US" dirty="0"/>
              <a:t>）的效果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5141AD-55DA-4010-AF01-97CA2C70C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9" r="1462"/>
          <a:stretch/>
        </p:blipFill>
        <p:spPr>
          <a:xfrm>
            <a:off x="2159726" y="4102801"/>
            <a:ext cx="7107739" cy="14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9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7763-14FD-4811-B967-F733E040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IQT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E4DC0-B14D-48A9-AFCF-52D2B24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056223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启发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Transformer</a:t>
            </a:r>
            <a:r>
              <a:rPr lang="zh-CN" altLang="en-US" dirty="0"/>
              <a:t>作为最先应用在</a:t>
            </a:r>
            <a:r>
              <a:rPr lang="en-US" altLang="zh-CN" dirty="0"/>
              <a:t>NLP</a:t>
            </a:r>
            <a:r>
              <a:rPr lang="zh-CN" altLang="en-US" dirty="0"/>
              <a:t>领域的算法模型，同样也可以应用在</a:t>
            </a:r>
            <a:r>
              <a:rPr lang="en-US" altLang="zh-CN" dirty="0"/>
              <a:t>IQA</a:t>
            </a:r>
            <a:r>
              <a:rPr lang="zh-CN" altLang="en-US" dirty="0"/>
              <a:t>这样与图像相关的领域，可能的原因在于，无论是处理自然语言还是图片，都需要感知其中的语义信息，这正是</a:t>
            </a:r>
            <a:r>
              <a:rPr lang="en-US" altLang="zh-CN" dirty="0"/>
              <a:t>Transformer</a:t>
            </a:r>
            <a:r>
              <a:rPr lang="zh-CN" altLang="en-US" dirty="0"/>
              <a:t>模型所擅长的。而相对于自然语言，图像中的语义信息隐含在图像结构中，往常的方法（比如</a:t>
            </a:r>
            <a:r>
              <a:rPr lang="en-US" altLang="zh-CN" dirty="0"/>
              <a:t>SSIM</a:t>
            </a:r>
            <a:r>
              <a:rPr lang="zh-CN" altLang="en-US" dirty="0"/>
              <a:t>）尝试直接从视觉层面去提取这样的语义信息。而使用</a:t>
            </a:r>
            <a:r>
              <a:rPr lang="en-US" altLang="zh-CN" dirty="0"/>
              <a:t>CNN</a:t>
            </a:r>
            <a:r>
              <a:rPr lang="zh-CN" altLang="en-US" dirty="0"/>
              <a:t>可以提取图像的特征信息，相较于视觉层面，这其中可能包含了更多描述图像本质特征的语义。因此，对于涉及到感知层面的</a:t>
            </a:r>
            <a:r>
              <a:rPr lang="en-US" altLang="zh-CN" dirty="0"/>
              <a:t>IQA</a:t>
            </a:r>
            <a:r>
              <a:rPr lang="zh-CN" altLang="en-US" dirty="0"/>
              <a:t>问题，首先需要考虑的就是图像深层语义信息的提取与分析，本文给我们提供的思路值得参考。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7DCB7C-8939-4824-A6E4-7A28D0C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12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B6461F-FA04-462F-B1DC-612548504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概述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背景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FR-IQA</a:t>
                </a:r>
              </a:p>
              <a:p>
                <a:pPr lvl="2"/>
                <a:r>
                  <a:rPr lang="en-US" altLang="zh-CN" dirty="0"/>
                  <a:t>statistical features from CNN-based representations</a:t>
                </a:r>
              </a:p>
              <a:p>
                <a:pPr lvl="1"/>
                <a:r>
                  <a:rPr lang="zh-CN" altLang="en-US" dirty="0"/>
                  <a:t>问题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传统</a:t>
                </a:r>
                <a:r>
                  <a:rPr lang="en-US" altLang="zh-CN" dirty="0"/>
                  <a:t>IQA</a:t>
                </a:r>
                <a:r>
                  <a:rPr lang="zh-CN" altLang="en-US" dirty="0"/>
                  <a:t>算法，需要将待比较的图片与</a:t>
                </a:r>
                <a:r>
                  <a:rPr lang="en-US" altLang="zh-CN" dirty="0"/>
                  <a:t>Reference </a:t>
                </a:r>
                <a:r>
                  <a:rPr lang="zh-CN" altLang="en-US" dirty="0"/>
                  <a:t>图片逐像素对齐，因此对于细微的几何变化、纹理变化或者重采样会产生非常强的反应</a:t>
                </a:r>
                <a:r>
                  <a:rPr lang="en-US" altLang="zh-CN" dirty="0"/>
                  <a:t>	</a:t>
                </a:r>
              </a:p>
              <a:p>
                <a:pPr lvl="1"/>
                <a:r>
                  <a:rPr lang="zh-CN" altLang="en-US" dirty="0"/>
                  <a:t>贡献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提出了关注结构信息以及对细小纹理变化敏感度较低、更加接近</a:t>
                </a:r>
                <a:r>
                  <a:rPr lang="en-US" altLang="zh-CN" dirty="0"/>
                  <a:t>HVS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DISTS</a:t>
                </a:r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 在特征提取</a:t>
                </a:r>
                <a:r>
                  <a:rPr lang="en-US" altLang="zh-CN" dirty="0"/>
                  <a:t>VGG</a:t>
                </a:r>
                <a:r>
                  <a:rPr lang="zh-CN" altLang="en-US" dirty="0"/>
                  <a:t>网络中，使用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𝑝𝑜𝑜𝑙𝑖𝑛𝑔</m:t>
                    </m:r>
                  </m:oMath>
                </a14:m>
                <a:r>
                  <a:rPr lang="zh-CN" altLang="en-US" dirty="0"/>
                  <a:t>代替</a:t>
                </a:r>
                <a:r>
                  <a:rPr lang="en-US" altLang="zh-CN" dirty="0"/>
                  <a:t>max pooling</a:t>
                </a:r>
                <a:r>
                  <a:rPr lang="zh-CN" altLang="en-US" dirty="0"/>
                  <a:t>，避免了混叠，同时也增加了模型对于低程度结构变化的容忍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 将原图作为第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层特征图像，共同参与结构和纹理信息的提取，保证了</a:t>
                </a:r>
                <a:r>
                  <a:rPr lang="en-US" altLang="zh-CN" dirty="0"/>
                  <a:t>DISTS</a:t>
                </a:r>
                <a:r>
                  <a:rPr lang="zh-CN" altLang="en-US" dirty="0"/>
                  <a:t>方法的单射性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 受</a:t>
                </a:r>
                <a:r>
                  <a:rPr lang="en-US" altLang="zh-CN" dirty="0" err="1"/>
                  <a:t>ssim</a:t>
                </a:r>
                <a:r>
                  <a:rPr lang="zh-CN" altLang="en-US" dirty="0"/>
                  <a:t>思想的启发，设计了从深度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中提取并比较可以用来表达纹理信息的方法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	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B6461F-FA04-462F-B1DC-612548504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3A278A60-0102-4A81-A5C7-39124776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22041"/>
            <a:ext cx="9526137" cy="365125"/>
          </a:xfrm>
        </p:spPr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K. Ding, K. Ma, S. Wang and E. P.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Simoncelli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"Image Quality Assessment: Unifying Structure and Texture Similarity," in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44, no. 5, pp. 2567-2581, 1 May 2022,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10.1109/TPAMI.2020.3045810.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678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Frame work</a:t>
            </a:r>
          </a:p>
          <a:p>
            <a:pPr marL="457200" lvl="1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FEA65-0F09-475B-BFB1-D37A086E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47" y="2384806"/>
            <a:ext cx="4607431" cy="41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72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具体工作</a:t>
            </a:r>
            <a:endParaRPr lang="en-US" altLang="zh-CN" dirty="0"/>
          </a:p>
          <a:p>
            <a:pPr lvl="1"/>
            <a:r>
              <a:rPr lang="zh-CN" altLang="en-US" dirty="0"/>
              <a:t>使用固定参数的</a:t>
            </a:r>
            <a:r>
              <a:rPr lang="en-US" altLang="zh-CN" dirty="0"/>
              <a:t>VGG</a:t>
            </a:r>
            <a:r>
              <a:rPr lang="zh-CN" altLang="en-US" dirty="0"/>
              <a:t>网络，使用</a:t>
            </a:r>
            <a:r>
              <a:rPr lang="en-US" altLang="zh-CN" dirty="0"/>
              <a:t>overcomplete representation</a:t>
            </a:r>
            <a:r>
              <a:rPr lang="zh-CN" altLang="en-US" dirty="0"/>
              <a:t>，提出</a:t>
            </a:r>
            <a:r>
              <a:rPr lang="en-US" altLang="zh-CN" dirty="0"/>
              <a:t>reference image</a:t>
            </a:r>
            <a:r>
              <a:rPr lang="zh-CN" altLang="en-US" dirty="0"/>
              <a:t>和</a:t>
            </a:r>
            <a:r>
              <a:rPr lang="en-US" altLang="zh-CN" dirty="0"/>
              <a:t>distorted image </a:t>
            </a:r>
            <a:r>
              <a:rPr lang="zh-CN" altLang="en-US" dirty="0"/>
              <a:t>多层</a:t>
            </a:r>
            <a:r>
              <a:rPr lang="en-US" altLang="zh-CN" dirty="0"/>
              <a:t>feature map</a:t>
            </a:r>
          </a:p>
          <a:p>
            <a:pPr lvl="1"/>
            <a:r>
              <a:rPr lang="zh-CN" altLang="en-US" dirty="0"/>
              <a:t>收到</a:t>
            </a:r>
            <a:r>
              <a:rPr lang="en-US" altLang="zh-CN" dirty="0"/>
              <a:t>SSIM</a:t>
            </a:r>
            <a:r>
              <a:rPr lang="zh-CN" altLang="en-US" dirty="0"/>
              <a:t>的启发，设计了基于统计信息的结构相似性和纹理相似性的测量方法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4050AA-2C60-4F51-BE7D-808A6C52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21" y="4001294"/>
            <a:ext cx="321989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0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具体工作</a:t>
            </a:r>
            <a:endParaRPr lang="en-US" altLang="zh-CN" dirty="0"/>
          </a:p>
          <a:p>
            <a:pPr lvl="1"/>
            <a:r>
              <a:rPr lang="zh-CN" altLang="en-US" dirty="0"/>
              <a:t>线性结合各层的结构相似性，使用网络训练，求得最合适的</a:t>
            </a:r>
            <a:r>
              <a:rPr lang="en-US" altLang="zh-CN" dirty="0"/>
              <a:t>alpha</a:t>
            </a:r>
            <a:r>
              <a:rPr lang="zh-CN" altLang="en-US" dirty="0"/>
              <a:t>和</a:t>
            </a:r>
            <a:r>
              <a:rPr lang="en-US" altLang="zh-CN" dirty="0"/>
              <a:t>beta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43882A-1BE9-4B32-976F-9FEE2B4C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82" y="2992302"/>
            <a:ext cx="5325218" cy="6382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D2309B-F849-4009-B610-8C0B1FAF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82" y="4001294"/>
            <a:ext cx="557290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B6461F-FA04-462F-B1DC-612548504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实验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定性结果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使用多种基于</a:t>
                </a:r>
                <a:r>
                  <a:rPr lang="en-US" altLang="zh-CN" dirty="0"/>
                  <a:t>CNN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IQA</a:t>
                </a:r>
                <a:r>
                  <a:rPr lang="zh-CN" altLang="en-US" dirty="0"/>
                  <a:t>算法进行了图像复原测试，使用梯度下降器求解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	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B6461F-FA04-462F-B1DC-612548504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F0362B-7C42-45F7-A635-F98FE73F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90" y="3429000"/>
            <a:ext cx="7821493" cy="313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2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定性结果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对纹理采用多种方法（包括</a:t>
            </a:r>
            <a:r>
              <a:rPr lang="en-US" altLang="zh-CN" dirty="0"/>
              <a:t>jpeg</a:t>
            </a:r>
            <a:r>
              <a:rPr lang="zh-CN" altLang="en-US" dirty="0"/>
              <a:t>、</a:t>
            </a:r>
            <a:r>
              <a:rPr lang="en-US" altLang="zh-CN" dirty="0"/>
              <a:t>jpeg2000</a:t>
            </a:r>
            <a:r>
              <a:rPr lang="zh-CN" altLang="en-US" dirty="0"/>
              <a:t>、</a:t>
            </a:r>
            <a:r>
              <a:rPr lang="en-US" altLang="zh-CN" dirty="0"/>
              <a:t>pink noise</a:t>
            </a:r>
            <a:r>
              <a:rPr lang="zh-CN" altLang="en-US" dirty="0"/>
              <a:t>等）对纹理进行扰动，通过四种</a:t>
            </a:r>
            <a:r>
              <a:rPr lang="en-US" altLang="zh-CN" dirty="0"/>
              <a:t>texture synthesis</a:t>
            </a:r>
            <a:r>
              <a:rPr lang="zh-CN" altLang="en-US" dirty="0"/>
              <a:t>方法对纹理进行了综合，将结果与原图混合，使用</a:t>
            </a:r>
            <a:r>
              <a:rPr lang="en-US" altLang="zh-CN" dirty="0"/>
              <a:t>DISTS</a:t>
            </a:r>
            <a:r>
              <a:rPr lang="zh-CN" altLang="en-US" dirty="0"/>
              <a:t>算法对</a:t>
            </a:r>
            <a:r>
              <a:rPr lang="en-US" altLang="zh-CN" dirty="0"/>
              <a:t>texture similarity</a:t>
            </a:r>
            <a:r>
              <a:rPr lang="zh-CN" altLang="en-US" dirty="0"/>
              <a:t>进行评分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12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SSIM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pPr lvl="1"/>
            <a:r>
              <a:rPr lang="zh-CN" altLang="en-US" dirty="0"/>
              <a:t>背景</a:t>
            </a:r>
            <a:endParaRPr lang="en-US" altLang="zh-CN" dirty="0"/>
          </a:p>
          <a:p>
            <a:pPr lvl="2"/>
            <a:r>
              <a:rPr lang="en-US" altLang="zh-CN" dirty="0"/>
              <a:t>FR-IQA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问题</a:t>
            </a:r>
            <a:endParaRPr lang="en-US" altLang="zh-CN" dirty="0"/>
          </a:p>
          <a:p>
            <a:pPr lvl="2"/>
            <a:r>
              <a:rPr lang="en-US" altLang="zh-CN" dirty="0"/>
              <a:t>MSE</a:t>
            </a:r>
            <a:r>
              <a:rPr lang="zh-CN" altLang="en-US" dirty="0"/>
              <a:t>没有充分结合</a:t>
            </a:r>
            <a:r>
              <a:rPr lang="en-US" altLang="zh-CN" dirty="0"/>
              <a:t>HVS</a:t>
            </a:r>
            <a:r>
              <a:rPr lang="zh-CN" altLang="en-US" dirty="0"/>
              <a:t>的特点</a:t>
            </a:r>
            <a:endParaRPr lang="en-US" altLang="zh-CN" dirty="0"/>
          </a:p>
          <a:p>
            <a:pPr lvl="2"/>
            <a:r>
              <a:rPr lang="en-US" altLang="zh-CN" dirty="0"/>
              <a:t>UQI</a:t>
            </a:r>
            <a:r>
              <a:rPr lang="zh-CN" altLang="en-US" dirty="0"/>
              <a:t>算法在特殊情况下稳定性欠佳</a:t>
            </a:r>
            <a:endParaRPr lang="en-US" altLang="zh-CN" dirty="0"/>
          </a:p>
          <a:p>
            <a:pPr lvl="1"/>
            <a:r>
              <a:rPr lang="zh-CN" altLang="en-US" dirty="0"/>
              <a:t>贡献</a:t>
            </a:r>
            <a:endParaRPr lang="en-US" altLang="zh-CN" dirty="0"/>
          </a:p>
          <a:p>
            <a:pPr lvl="2"/>
            <a:r>
              <a:rPr lang="zh-CN" altLang="en-US" dirty="0"/>
              <a:t>提出了更具有泛用性的基于图像结构信息的</a:t>
            </a:r>
            <a:r>
              <a:rPr lang="en-US" altLang="zh-CN" dirty="0"/>
              <a:t>IQA</a:t>
            </a:r>
            <a:r>
              <a:rPr lang="zh-CN" altLang="en-US" dirty="0"/>
              <a:t>算法</a:t>
            </a:r>
            <a:r>
              <a:rPr lang="en-US" altLang="zh-CN" dirty="0"/>
              <a:t>SSIM</a:t>
            </a:r>
          </a:p>
          <a:p>
            <a:pPr lvl="2"/>
            <a:r>
              <a:rPr lang="zh-CN" altLang="en-US" dirty="0"/>
              <a:t>设计了从图像中提取、比较结构信息、光照信息、对比度信息的方法，并设计了对应的评价函数和图像预处理流程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8200" y="6258697"/>
            <a:ext cx="986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Zhou Wang, A. C.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Bovik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H. R. Sheikh and E. P.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Simoncelli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"Image quality assessment: from error visibility to structural similarity,"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Image Processing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vol. 13, no. 4, pp. 600-612, April 2004,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10.1109/TIP.2003.819861.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02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8D25BB-CA52-4AD5-A924-936EE963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C483D5-4A12-4865-A175-1E88A2E6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AF8162-6877-4080-B683-D2F86297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48" y="397782"/>
            <a:ext cx="745911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77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定性结果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对原图添加细微的几何变换（包括平移、旋转等），测试</a:t>
            </a:r>
            <a:r>
              <a:rPr lang="en-US" altLang="zh-CN" dirty="0"/>
              <a:t>DISTS</a:t>
            </a:r>
            <a:r>
              <a:rPr lang="zh-CN" altLang="en-US" dirty="0"/>
              <a:t>对几何变化的包容程度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69AE98-FFB1-4509-BB23-7EE1451F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41" y="3339307"/>
            <a:ext cx="8603959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在经典数据集上表现一般，但线性性更好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A6D650-7914-4E31-885D-55F48ABB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58" y="3045460"/>
            <a:ext cx="6072352" cy="36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7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039910-D81C-4F56-A98A-29FD30A0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D3E9C0-4961-4BAE-928C-F20BBB48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7" y="1237078"/>
            <a:ext cx="11036643" cy="43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38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BAPPS</a:t>
            </a:r>
            <a:r>
              <a:rPr lang="zh-CN" altLang="en-US" dirty="0"/>
              <a:t>测试集，未在此上训练过的本算法与在此之上训练的</a:t>
            </a:r>
            <a:r>
              <a:rPr lang="en-US" altLang="zh-CN" dirty="0"/>
              <a:t>LPIPS</a:t>
            </a:r>
            <a:r>
              <a:rPr lang="zh-CN" altLang="en-US" dirty="0"/>
              <a:t>效果相近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A84B6E-090B-4A10-BB00-91BBD304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94" y="3287111"/>
            <a:ext cx="748769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4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构建了一个综合纹理数据集</a:t>
            </a:r>
            <a:r>
              <a:rPr lang="en-US" altLang="zh-CN" dirty="0"/>
              <a:t>TQD</a:t>
            </a:r>
            <a:r>
              <a:rPr lang="zh-CN" altLang="en-US" dirty="0"/>
              <a:t>，在自</a:t>
            </a:r>
            <a:r>
              <a:rPr lang="en-US" altLang="zh-CN" dirty="0"/>
              <a:t>TQG</a:t>
            </a:r>
            <a:r>
              <a:rPr lang="zh-CN" altLang="en-US" dirty="0"/>
              <a:t>以及现有的数据集</a:t>
            </a:r>
            <a:r>
              <a:rPr lang="en-US" altLang="zh-CN" dirty="0" err="1"/>
              <a:t>synTEX</a:t>
            </a:r>
            <a:r>
              <a:rPr lang="zh-CN" altLang="en-US" dirty="0"/>
              <a:t>上测试</a:t>
            </a:r>
            <a:r>
              <a:rPr lang="en-US" altLang="zh-CN" dirty="0"/>
              <a:t>IQA</a:t>
            </a:r>
            <a:r>
              <a:rPr lang="zh-CN" altLang="en-US" dirty="0"/>
              <a:t>算法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864AD9-FD3A-480F-BA42-36557BF5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85" y="3429000"/>
            <a:ext cx="4245418" cy="296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41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测试了</a:t>
            </a:r>
            <a:r>
              <a:rPr lang="en-US" altLang="zh-CN" dirty="0"/>
              <a:t>DISTS</a:t>
            </a:r>
            <a:r>
              <a:rPr lang="zh-CN" altLang="en-US" dirty="0"/>
              <a:t>算法在</a:t>
            </a:r>
            <a:r>
              <a:rPr lang="en-US" altLang="zh-CN" dirty="0"/>
              <a:t>texture classification</a:t>
            </a:r>
            <a:r>
              <a:rPr lang="zh-CN" altLang="en-US" dirty="0"/>
              <a:t>和</a:t>
            </a:r>
            <a:r>
              <a:rPr lang="en-US" altLang="zh-CN" dirty="0"/>
              <a:t>texture </a:t>
            </a:r>
            <a:r>
              <a:rPr lang="en-US" altLang="zh-CN" dirty="0" err="1"/>
              <a:t>Retrival</a:t>
            </a:r>
            <a:r>
              <a:rPr lang="zh-CN" altLang="en-US" dirty="0"/>
              <a:t>问题上的性能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25DE8F-CB77-47B7-8E22-43876995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57" y="3176593"/>
            <a:ext cx="3338171" cy="33162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9A6CF5-BE55-42B7-9D26-B036E590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45" y="3176593"/>
            <a:ext cx="4662204" cy="25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9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定量结果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测试</a:t>
            </a:r>
            <a:r>
              <a:rPr lang="en-US" altLang="zh-CN" dirty="0"/>
              <a:t>DISTS</a:t>
            </a:r>
            <a:r>
              <a:rPr lang="zh-CN" altLang="en-US" dirty="0"/>
              <a:t>算法对轻微几何变化的容忍程度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B0ED79-7CB6-404A-B358-A6C044B1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26" y="3154488"/>
            <a:ext cx="4692274" cy="34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48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消融实验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4E647A-603F-46A5-BE20-D033AFA6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65" y="3198629"/>
            <a:ext cx="10667269" cy="26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9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0B0E-3CEB-4AEC-BAAC-A6A7139C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DISTS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6461F-FA04-462F-B1DC-61254850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启发</a:t>
            </a:r>
            <a:endParaRPr lang="en-US" altLang="zh-CN" dirty="0"/>
          </a:p>
          <a:p>
            <a:pPr lvl="1"/>
            <a:r>
              <a:rPr lang="zh-CN" altLang="en-US" dirty="0"/>
              <a:t>单射性质</a:t>
            </a:r>
            <a:endParaRPr lang="en-US" altLang="zh-CN" dirty="0"/>
          </a:p>
          <a:p>
            <a:pPr lvl="1"/>
            <a:r>
              <a:rPr lang="en-US" altLang="zh-CN" dirty="0"/>
              <a:t>CNN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277E8-E2EB-426E-BC87-FE9E3A6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34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SSIM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023"/>
            <a:ext cx="10515600" cy="4351338"/>
          </a:xfrm>
        </p:spPr>
        <p:txBody>
          <a:bodyPr/>
          <a:lstStyle/>
          <a:p>
            <a:r>
              <a:rPr lang="en-US" altLang="zh-CN" dirty="0"/>
              <a:t>Frame work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5FF6B1-568C-44D2-9F6E-A58BD833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228" y="2255477"/>
            <a:ext cx="7772400" cy="343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71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243" y="1477109"/>
            <a:ext cx="12192000" cy="3571630"/>
          </a:xfrm>
          <a:prstGeom prst="rect">
            <a:avLst/>
          </a:prstGeom>
          <a:solidFill>
            <a:schemeClr val="bg2">
              <a:lumMod val="9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03201" y="180750"/>
            <a:ext cx="1971151" cy="620628"/>
            <a:chOff x="203201" y="180750"/>
            <a:chExt cx="1971151" cy="6206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5" b="27810"/>
            <a:stretch>
              <a:fillRect/>
            </a:stretch>
          </p:blipFill>
          <p:spPr>
            <a:xfrm>
              <a:off x="203201" y="267853"/>
              <a:ext cx="1953256" cy="533525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2174352" y="180750"/>
              <a:ext cx="0" cy="6206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1572875" y="6419850"/>
            <a:ext cx="458258" cy="362645"/>
          </a:xfrm>
        </p:spPr>
        <p:txBody>
          <a:bodyPr/>
          <a:lstStyle/>
          <a:p>
            <a:fld id="{301ACD0C-F808-4F4E-91E2-AA5361AA9242}" type="slidenum">
              <a:rPr lang="zh-CN" alt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</a:t>
            </a:fld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05881" y="2967335"/>
            <a:ext cx="3380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097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3527">
        <p:fade/>
      </p:transition>
    </mc:Choice>
    <mc:Fallback xmlns="">
      <p:transition advTm="352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SSIM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023"/>
            <a:ext cx="10515600" cy="4351338"/>
          </a:xfrm>
        </p:spPr>
        <p:txBody>
          <a:bodyPr/>
          <a:lstStyle/>
          <a:p>
            <a:r>
              <a:rPr lang="zh-CN" altLang="en-US" dirty="0"/>
              <a:t>光照、对比度、结构信息的比较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934CB2-DEEC-417E-9F40-62A7B4B4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02" y="2643580"/>
            <a:ext cx="2710468" cy="7854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2294CE-9505-46D3-992D-48B2B6727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002" y="3826316"/>
            <a:ext cx="2835440" cy="8901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AF5736-DF85-42AE-B6BC-ADBFDE428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002" y="5013725"/>
            <a:ext cx="2620202" cy="8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SSIM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023"/>
            <a:ext cx="10515600" cy="4351338"/>
          </a:xfrm>
        </p:spPr>
        <p:txBody>
          <a:bodyPr/>
          <a:lstStyle/>
          <a:p>
            <a:r>
              <a:rPr lang="en-US" altLang="zh-CN" dirty="0"/>
              <a:t>SSIM Index and</a:t>
            </a:r>
            <a:r>
              <a:rPr lang="zh-CN" altLang="en-US" dirty="0"/>
              <a:t> </a:t>
            </a:r>
            <a:r>
              <a:rPr lang="en-US" altLang="zh-CN" dirty="0"/>
              <a:t>MSSIM Index</a:t>
            </a:r>
          </a:p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96163-266E-4460-8730-F756E831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8187"/>
            <a:ext cx="4953199" cy="4997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4EBBC7-AAC9-4F70-A8C2-B18BF4A35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399" y="2379997"/>
            <a:ext cx="3154572" cy="6361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5C7807-7F58-4AB9-A07E-048EBB07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92887"/>
            <a:ext cx="3789235" cy="7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SSIM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5060"/>
            <a:ext cx="5617191" cy="4693852"/>
          </a:xfrm>
        </p:spPr>
        <p:txBody>
          <a:bodyPr/>
          <a:lstStyle/>
          <a:p>
            <a:r>
              <a:rPr lang="zh-CN" altLang="en-US" dirty="0"/>
              <a:t>实验结果</a:t>
            </a:r>
            <a:endParaRPr lang="en-US" altLang="zh-CN" dirty="0"/>
          </a:p>
          <a:p>
            <a:pPr lvl="1"/>
            <a:r>
              <a:rPr lang="zh-CN" altLang="en-US" dirty="0"/>
              <a:t>定性结果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对于相同图片，采用</a:t>
            </a:r>
            <a:r>
              <a:rPr lang="en-US" altLang="zh-CN" dirty="0"/>
              <a:t>JPEG</a:t>
            </a:r>
            <a:r>
              <a:rPr lang="zh-CN" altLang="en-US" dirty="0"/>
              <a:t>压缩算法后，在保持</a:t>
            </a:r>
            <a:r>
              <a:rPr lang="en-US" altLang="zh-CN" dirty="0"/>
              <a:t>MSE</a:t>
            </a:r>
            <a:r>
              <a:rPr lang="zh-CN" altLang="en-US" dirty="0"/>
              <a:t>相同的情况下，分别按照</a:t>
            </a:r>
            <a:r>
              <a:rPr lang="en-US" altLang="zh-CN" dirty="0"/>
              <a:t>MSSIM</a:t>
            </a:r>
            <a:r>
              <a:rPr lang="zh-CN" altLang="en-US" dirty="0"/>
              <a:t>梯度上升与下降对图片进行了迭代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F79ECD-FAAB-418C-AA9D-EFF3CFDBE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56" y="556810"/>
            <a:ext cx="3920888" cy="59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8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SSIM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5060"/>
            <a:ext cx="10284725" cy="4693852"/>
          </a:xfrm>
        </p:spPr>
        <p:txBody>
          <a:bodyPr/>
          <a:lstStyle/>
          <a:p>
            <a:r>
              <a:rPr lang="zh-CN" altLang="en-US" dirty="0"/>
              <a:t>实验结果</a:t>
            </a:r>
            <a:endParaRPr lang="en-US" altLang="zh-CN" dirty="0"/>
          </a:p>
          <a:p>
            <a:pPr lvl="1"/>
            <a:r>
              <a:rPr lang="zh-CN" altLang="en-US" dirty="0"/>
              <a:t>定性结果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分别使用</a:t>
            </a:r>
            <a:r>
              <a:rPr lang="en-US" altLang="zh-CN" dirty="0"/>
              <a:t>MSSIM maps</a:t>
            </a:r>
            <a:r>
              <a:rPr lang="zh-CN" altLang="en-US" dirty="0"/>
              <a:t>和</a:t>
            </a:r>
            <a:r>
              <a:rPr lang="en-US" altLang="zh-CN" dirty="0"/>
              <a:t>absolute error maps</a:t>
            </a:r>
            <a:r>
              <a:rPr lang="zh-CN" altLang="en-US" dirty="0"/>
              <a:t>的数值代表图像像素亮度，还原出图片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13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CD0C-F808-4F4E-91E2-AA5361AA924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2D9E95-6FE6-4BDF-B793-C0891094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15" y="0"/>
            <a:ext cx="6308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98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4366</TotalTime>
  <Words>1341</Words>
  <Application>Microsoft Office PowerPoint</Application>
  <PresentationFormat>宽屏</PresentationFormat>
  <Paragraphs>214</Paragraphs>
  <Slides>40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等线</vt:lpstr>
      <vt:lpstr>等线 Light</vt:lpstr>
      <vt:lpstr>微软雅黑</vt:lpstr>
      <vt:lpstr>Arial</vt:lpstr>
      <vt:lpstr>Arial Black</vt:lpstr>
      <vt:lpstr>Calibri</vt:lpstr>
      <vt:lpstr>Cambria Math</vt:lpstr>
      <vt:lpstr>Office 主题​​</vt:lpstr>
      <vt:lpstr>PowerPoint 演示文稿</vt:lpstr>
      <vt:lpstr>目录</vt:lpstr>
      <vt:lpstr>SSIM</vt:lpstr>
      <vt:lpstr>SSIM</vt:lpstr>
      <vt:lpstr>SSIM</vt:lpstr>
      <vt:lpstr>SSIM</vt:lpstr>
      <vt:lpstr>SSIM</vt:lpstr>
      <vt:lpstr>SSIM</vt:lpstr>
      <vt:lpstr>PowerPoint 演示文稿</vt:lpstr>
      <vt:lpstr>SSIM</vt:lpstr>
      <vt:lpstr>SSIM</vt:lpstr>
      <vt:lpstr>SSIM</vt:lpstr>
      <vt:lpstr>IQT</vt:lpstr>
      <vt:lpstr>IQT</vt:lpstr>
      <vt:lpstr>IQT</vt:lpstr>
      <vt:lpstr>IQT</vt:lpstr>
      <vt:lpstr>IQT</vt:lpstr>
      <vt:lpstr>IQT</vt:lpstr>
      <vt:lpstr>IQT</vt:lpstr>
      <vt:lpstr>IQT</vt:lpstr>
      <vt:lpstr>IQT</vt:lpstr>
      <vt:lpstr>IQT</vt:lpstr>
      <vt:lpstr>IQT</vt:lpstr>
      <vt:lpstr>DISTS</vt:lpstr>
      <vt:lpstr>DISTS</vt:lpstr>
      <vt:lpstr>DISTS</vt:lpstr>
      <vt:lpstr>DISTS</vt:lpstr>
      <vt:lpstr>DISTS</vt:lpstr>
      <vt:lpstr>DISTS</vt:lpstr>
      <vt:lpstr>PowerPoint 演示文稿</vt:lpstr>
      <vt:lpstr>DISTS</vt:lpstr>
      <vt:lpstr>DISTS</vt:lpstr>
      <vt:lpstr>PowerPoint 演示文稿</vt:lpstr>
      <vt:lpstr>DISTS</vt:lpstr>
      <vt:lpstr>DISTS</vt:lpstr>
      <vt:lpstr>DISTS</vt:lpstr>
      <vt:lpstr>DISTS</vt:lpstr>
      <vt:lpstr>DISTS</vt:lpstr>
      <vt:lpstr>DISTS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gang li</dc:creator>
  <cp:lastModifiedBy>Chtholly Nota</cp:lastModifiedBy>
  <cp:revision>810</cp:revision>
  <cp:lastPrinted>2019-12-24T08:15:00Z</cp:lastPrinted>
  <dcterms:created xsi:type="dcterms:W3CDTF">2019-12-23T07:24:00Z</dcterms:created>
  <dcterms:modified xsi:type="dcterms:W3CDTF">2022-11-04T12:32:51Z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9FA07DD46C4444EE914CD157842C3F3E</vt:lpwstr>
  </property>
  <property fmtid="{D5CDD505-2E9C-101B-9397-08002B2CF9AE}" pid="3" name="KSOProductBuildVer">
    <vt:lpwstr>2052-11.1.0.10938</vt:lpwstr>
  </property>
</Properties>
</file>